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3" r:id="rId5"/>
    <p:sldId id="265" r:id="rId6"/>
    <p:sldId id="271" r:id="rId7"/>
    <p:sldId id="270" r:id="rId8"/>
    <p:sldId id="274" r:id="rId9"/>
    <p:sldId id="273" r:id="rId10"/>
    <p:sldId id="272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8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C6BBC-8498-4AB0-B99E-2023BEBC3FC9}" type="datetimeFigureOut">
              <a:rPr lang="en-US" smtClean="0"/>
              <a:t>12/9/2017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cpc.cs.vt.edu/hs/2017/general-rules-vths2017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05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Virginia Tech </a:t>
            </a:r>
            <a:br>
              <a:rPr lang="en-US" dirty="0" smtClean="0"/>
            </a:br>
            <a:r>
              <a:rPr lang="en-US" dirty="0" smtClean="0"/>
              <a:t>High School Programming Competition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lang="en-US" dirty="0" smtClean="0"/>
              <a:t>Virginia Tech</a:t>
            </a:r>
          </a:p>
          <a:p>
            <a:r>
              <a:rPr lang="en-US" dirty="0" smtClean="0"/>
              <a:t>Coach: Dr. Godmar Back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5" y="113265"/>
            <a:ext cx="4057815" cy="843080"/>
          </a:xfrm>
          <a:prstGeom prst="rect">
            <a:avLst/>
          </a:prstGeom>
        </p:spPr>
      </p:pic>
      <p:pic>
        <p:nvPicPr>
          <p:cNvPr id="1026" name="Picture 2" descr="https://icpc.baylor.edu/img/welcome/cm2-logo-panel_joel_wo_la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377" y="0"/>
            <a:ext cx="3573624" cy="166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1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Clarification system </a:t>
            </a:r>
            <a:r>
              <a:rPr lang="en-US" dirty="0" smtClean="0"/>
              <a:t>for </a:t>
            </a:r>
            <a:r>
              <a:rPr lang="en-US" dirty="0" smtClean="0"/>
              <a:t>problem-related </a:t>
            </a:r>
            <a:r>
              <a:rPr lang="en-US" dirty="0" smtClean="0"/>
              <a:t>doubts</a:t>
            </a:r>
          </a:p>
          <a:p>
            <a:pPr lvl="1"/>
            <a:r>
              <a:rPr lang="en-US" dirty="0" smtClean="0"/>
              <a:t>There will be helpful judges at the other end</a:t>
            </a:r>
          </a:p>
          <a:p>
            <a:pPr lvl="1"/>
            <a:r>
              <a:rPr lang="en-US" dirty="0" smtClean="0"/>
              <a:t>Of course, we will not give hints to individual teams that could give them unfair advantage</a:t>
            </a:r>
          </a:p>
          <a:p>
            <a:pPr lvl="1"/>
            <a:r>
              <a:rPr lang="en-US" dirty="0" smtClean="0"/>
              <a:t>If we feel something is unclear/worth clarifying, we will issue a clarification to all teams</a:t>
            </a:r>
            <a:endParaRPr lang="en-US" dirty="0" smtClean="0"/>
          </a:p>
          <a:p>
            <a:r>
              <a:rPr lang="en-US" dirty="0" smtClean="0"/>
              <a:t>For contest-related issues unrelated to </a:t>
            </a:r>
            <a:r>
              <a:rPr lang="en-US" dirty="0" smtClean="0"/>
              <a:t>the problems itself, </a:t>
            </a:r>
            <a:r>
              <a:rPr lang="en-US" dirty="0" smtClean="0"/>
              <a:t>ask your coach to use the WebEx </a:t>
            </a:r>
            <a:r>
              <a:rPr lang="en-US" dirty="0" smtClean="0"/>
              <a:t>chat; we will be monitoring the WebEx chat all day.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but not least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Thanks to our volunteers from the ACM ICPC team</a:t>
            </a:r>
          </a:p>
          <a:p>
            <a:pPr lvl="1"/>
            <a:r>
              <a:rPr lang="en-US" dirty="0" smtClean="0"/>
              <a:t>9 </a:t>
            </a:r>
            <a:r>
              <a:rPr lang="en-US" dirty="0" smtClean="0"/>
              <a:t>student problem </a:t>
            </a:r>
            <a:r>
              <a:rPr lang="en-US" dirty="0" smtClean="0"/>
              <a:t>setters: Ariana </a:t>
            </a:r>
            <a:r>
              <a:rPr lang="en-US" dirty="0" err="1" smtClean="0"/>
              <a:t>Herbst</a:t>
            </a:r>
            <a:r>
              <a:rPr lang="en-US" dirty="0" smtClean="0"/>
              <a:t>, Jacob </a:t>
            </a:r>
            <a:r>
              <a:rPr lang="en-US" dirty="0" err="1" smtClean="0"/>
              <a:t>Merizian</a:t>
            </a:r>
            <a:r>
              <a:rPr lang="en-US" dirty="0" smtClean="0"/>
              <a:t>, Peter Steele, Harrison Fang, Aarav Singh, Spencer </a:t>
            </a:r>
            <a:r>
              <a:rPr lang="en-US" dirty="0" err="1" smtClean="0"/>
              <a:t>Pao</a:t>
            </a:r>
            <a:r>
              <a:rPr lang="en-US" dirty="0" smtClean="0"/>
              <a:t>, Henry Wang, Justin Park, </a:t>
            </a:r>
            <a:r>
              <a:rPr lang="en-US" dirty="0" err="1" smtClean="0"/>
              <a:t>Akshay</a:t>
            </a:r>
            <a:r>
              <a:rPr lang="en-US" dirty="0" smtClean="0"/>
              <a:t> </a:t>
            </a:r>
            <a:r>
              <a:rPr lang="en-US" dirty="0" err="1" smtClean="0"/>
              <a:t>Goel</a:t>
            </a:r>
            <a:endParaRPr lang="en-US" dirty="0" smtClean="0"/>
          </a:p>
          <a:p>
            <a:r>
              <a:rPr lang="en-US" dirty="0" smtClean="0"/>
              <a:t>Thanks for Scott Pruett (ICPC world finalist, formerly Virginia Tech, now engineer at Facebook) for developing PCS 2.0.</a:t>
            </a:r>
            <a:endParaRPr lang="en-US" dirty="0" smtClean="0"/>
          </a:p>
          <a:p>
            <a:r>
              <a:rPr lang="en-US" dirty="0" smtClean="0"/>
              <a:t>Thanks to our sponsors</a:t>
            </a:r>
          </a:p>
          <a:p>
            <a:pPr lvl="1"/>
            <a:r>
              <a:rPr lang="en-US" dirty="0" smtClean="0"/>
              <a:t>Department of Computer Science</a:t>
            </a:r>
          </a:p>
          <a:p>
            <a:pPr lvl="1"/>
            <a:r>
              <a:rPr lang="en-US" dirty="0" err="1" smtClean="0"/>
              <a:t>stack@cs</a:t>
            </a:r>
            <a:r>
              <a:rPr lang="en-US" dirty="0" smtClean="0"/>
              <a:t> Center for Systems Research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top 3 teams will be listed on our website</a:t>
            </a:r>
            <a:endParaRPr lang="en-US" dirty="0"/>
          </a:p>
          <a:p>
            <a:r>
              <a:rPr lang="en-US" dirty="0" smtClean="0"/>
              <a:t>Prizes: Amazon Gift Certificates for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, and 3</a:t>
            </a:r>
            <a:r>
              <a:rPr lang="en-US" baseline="30000" dirty="0" smtClean="0"/>
              <a:t>rd</a:t>
            </a:r>
            <a:r>
              <a:rPr lang="en-US" dirty="0" smtClean="0"/>
              <a:t> placed team.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89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Computer Science at Virginia Tech?</a:t>
            </a:r>
          </a:p>
          <a:p>
            <a:r>
              <a:rPr lang="en-US" dirty="0" smtClean="0"/>
              <a:t>What is the ACM ICPC?</a:t>
            </a:r>
          </a:p>
          <a:p>
            <a:r>
              <a:rPr lang="en-US" dirty="0" smtClean="0"/>
              <a:t>Rules </a:t>
            </a:r>
            <a:r>
              <a:rPr lang="en-US" dirty="0" smtClean="0"/>
              <a:t>and Hints for </a:t>
            </a:r>
            <a:r>
              <a:rPr lang="en-US" dirty="0" smtClean="0"/>
              <a:t>today’s contest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11:15am </a:t>
            </a:r>
            <a:r>
              <a:rPr lang="en-US" dirty="0" smtClean="0"/>
              <a:t>– </a:t>
            </a:r>
            <a:r>
              <a:rPr lang="en-US" dirty="0" smtClean="0"/>
              <a:t>11:55 </a:t>
            </a:r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12:00pm </a:t>
            </a:r>
            <a:r>
              <a:rPr lang="en-US" dirty="0" smtClean="0"/>
              <a:t>– </a:t>
            </a:r>
            <a:r>
              <a:rPr lang="en-US" dirty="0" smtClean="0"/>
              <a:t>5:00pm contest</a:t>
            </a:r>
          </a:p>
          <a:p>
            <a:pPr lvl="1"/>
            <a:r>
              <a:rPr lang="en-US" dirty="0" smtClean="0"/>
              <a:t>All times are Eastern Standard Time (EST; </a:t>
            </a:r>
            <a:r>
              <a:rPr lang="en-US" dirty="0"/>
              <a:t>UTC−</a:t>
            </a:r>
            <a:r>
              <a:rPr lang="en-US" dirty="0" smtClean="0"/>
              <a:t>05:00)</a:t>
            </a:r>
          </a:p>
          <a:p>
            <a:r>
              <a:rPr lang="en-US" dirty="0" smtClean="0"/>
              <a:t>Acknowledgements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at Virginia 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AY </a:t>
            </a:r>
            <a:r>
              <a:rPr lang="en-US" dirty="0" smtClean="0"/>
              <a:t>2017/18: &gt; 40 full-time </a:t>
            </a:r>
            <a:r>
              <a:rPr lang="en-US" dirty="0" smtClean="0"/>
              <a:t>faculty + instructors, </a:t>
            </a:r>
            <a:r>
              <a:rPr lang="en-US" dirty="0" smtClean="0"/>
              <a:t>&gt;900 undergraduate </a:t>
            </a:r>
            <a:r>
              <a:rPr lang="en-US" dirty="0" smtClean="0"/>
              <a:t>majors, </a:t>
            </a:r>
            <a:r>
              <a:rPr lang="en-US" dirty="0"/>
              <a:t>&gt;</a:t>
            </a:r>
            <a:r>
              <a:rPr lang="en-US" dirty="0" smtClean="0"/>
              <a:t>200 </a:t>
            </a:r>
            <a:r>
              <a:rPr lang="en-US" dirty="0" smtClean="0"/>
              <a:t>graduate </a:t>
            </a:r>
            <a:r>
              <a:rPr lang="en-US" dirty="0" smtClean="0"/>
              <a:t>students</a:t>
            </a:r>
          </a:p>
          <a:p>
            <a:r>
              <a:rPr lang="en-US" dirty="0"/>
              <a:t>Accredited undergraduate program</a:t>
            </a:r>
          </a:p>
          <a:p>
            <a:pPr lvl="1"/>
            <a:r>
              <a:rPr lang="en-US" dirty="0"/>
              <a:t>Specialized tracks in key study areas</a:t>
            </a:r>
          </a:p>
          <a:p>
            <a:pPr lvl="1"/>
            <a:r>
              <a:rPr lang="en-US" dirty="0"/>
              <a:t>Capstone courses</a:t>
            </a:r>
          </a:p>
          <a:p>
            <a:pPr lvl="1"/>
            <a:r>
              <a:rPr lang="en-US" dirty="0"/>
              <a:t>Active corporate partners/job </a:t>
            </a:r>
            <a:r>
              <a:rPr lang="en-US" dirty="0" smtClean="0"/>
              <a:t>fairs</a:t>
            </a:r>
            <a:endParaRPr lang="en-US" dirty="0" smtClean="0"/>
          </a:p>
          <a:p>
            <a:pPr lvl="1"/>
            <a:r>
              <a:rPr lang="en-US" dirty="0" smtClean="0"/>
              <a:t>Research-active, award-winning </a:t>
            </a:r>
            <a:r>
              <a:rPr lang="en-US" dirty="0" smtClean="0"/>
              <a:t>faculty</a:t>
            </a:r>
            <a:endParaRPr lang="en-US" dirty="0" smtClean="0"/>
          </a:p>
          <a:p>
            <a:r>
              <a:rPr lang="en-US" dirty="0" smtClean="0"/>
              <a:t>Highly regarded by recruiters and companies nationwide</a:t>
            </a:r>
          </a:p>
          <a:p>
            <a:r>
              <a:rPr lang="en-US" dirty="0" smtClean="0"/>
              <a:t>Passion for Computer Science and teaching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79" y="1375112"/>
            <a:ext cx="78084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ACM International Collegiate </a:t>
            </a:r>
            <a:br>
              <a:rPr lang="en-US" dirty="0"/>
            </a:br>
            <a:r>
              <a:rPr lang="en-US" dirty="0" smtClean="0"/>
              <a:t>Programming </a:t>
            </a:r>
            <a:r>
              <a:rPr lang="en-US" dirty="0"/>
              <a:t>Contest (ICPC) is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premiere </a:t>
            </a:r>
            <a:r>
              <a:rPr lang="en-US" dirty="0">
                <a:solidFill>
                  <a:srgbClr val="C00000"/>
                </a:solidFill>
              </a:rPr>
              <a:t>global programming </a:t>
            </a:r>
            <a:r>
              <a:rPr lang="en-US" dirty="0" smtClean="0">
                <a:solidFill>
                  <a:srgbClr val="C00000"/>
                </a:solidFill>
              </a:rPr>
              <a:t>competition conducted </a:t>
            </a:r>
            <a:r>
              <a:rPr lang="en-US" dirty="0">
                <a:solidFill>
                  <a:srgbClr val="C00000"/>
                </a:solidFill>
              </a:rPr>
              <a:t>by and for the world’s universities</a:t>
            </a:r>
            <a:r>
              <a:rPr lang="en-US" dirty="0"/>
              <a:t>. The competition operates under the auspices of ACM, is </a:t>
            </a:r>
            <a:r>
              <a:rPr lang="en-US" dirty="0" smtClean="0"/>
              <a:t>sponsored by </a:t>
            </a:r>
            <a:r>
              <a:rPr lang="en-US" dirty="0"/>
              <a:t>IBM, and is headquartered at Baylor University. For nearly four decades, the ICPC has grown to be a </a:t>
            </a:r>
            <a:r>
              <a:rPr lang="en-US" dirty="0" smtClean="0"/>
              <a:t>game-changing global </a:t>
            </a:r>
            <a:r>
              <a:rPr lang="en-US" dirty="0"/>
              <a:t>competitive educational program that has raised aspirations and performance of generations of </a:t>
            </a:r>
            <a:r>
              <a:rPr lang="en-US" dirty="0" smtClean="0"/>
              <a:t>the world’s </a:t>
            </a:r>
            <a:r>
              <a:rPr lang="en-US" dirty="0"/>
              <a:t>problem solvers in the computing sciences and </a:t>
            </a:r>
            <a:r>
              <a:rPr lang="en-US" dirty="0" smtClean="0"/>
              <a:t>engineering.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Teams </a:t>
            </a:r>
            <a:r>
              <a:rPr lang="en-US" dirty="0">
                <a:solidFill>
                  <a:srgbClr val="C00000"/>
                </a:solidFill>
              </a:rPr>
              <a:t>of three students represent their universities in multiple levels of regional competition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Virginia Tech </a:t>
            </a:r>
            <a:r>
              <a:rPr lang="en-US" dirty="0" smtClean="0"/>
              <a:t>competes within the </a:t>
            </a:r>
            <a:r>
              <a:rPr lang="en-US" dirty="0" err="1" smtClean="0"/>
              <a:t>MidAtlantic</a:t>
            </a:r>
            <a:r>
              <a:rPr lang="en-US" dirty="0" smtClean="0"/>
              <a:t> Region against universities in Virginia, Maryland, North Carolina, West Virginia, Eastern Pennsylvania, Delaware, and Southern NJ.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Virginia Tech’s has sent a team to the World Finals in 2014, 2015, 2016, </a:t>
            </a:r>
            <a:r>
              <a:rPr lang="en-US" b="1" dirty="0" smtClean="0">
                <a:solidFill>
                  <a:srgbClr val="C00000"/>
                </a:solidFill>
              </a:rPr>
              <a:t>2017 and is expected to in 2018.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979" y="252663"/>
            <a:ext cx="7784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 smtClean="0">
                <a:solidFill>
                  <a:srgbClr val="1F497D"/>
                </a:solidFill>
                <a:latin typeface="TimesNewRomanPS-BoldMT"/>
              </a:rPr>
              <a:t>ICPC FACTS (</a:t>
            </a:r>
            <a:r>
              <a:rPr lang="en-US" sz="2800" b="1" i="0" u="none" strike="noStrike" baseline="0" dirty="0" smtClean="0">
                <a:solidFill>
                  <a:srgbClr val="1F497D"/>
                </a:solidFill>
                <a:latin typeface="TimesNewRomanPS-BoldMT"/>
              </a:rPr>
              <a:t>2017)</a:t>
            </a:r>
            <a:endParaRPr lang="en-US" sz="2800" dirty="0"/>
          </a:p>
        </p:txBody>
      </p:sp>
      <p:pic>
        <p:nvPicPr>
          <p:cNvPr id="8" name="Picture 4" descr="http://icpc.baylor.edu/download/cms/welcome-banner-2014/2014FinalsRoller-Are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cpc.baylor.edu/cms/welcome-banner-2014/2015FinalsRoller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1" y="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cpc.baylor.edu/cms/welcome-banner-2014/2016FinalsRoller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5" y="-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cpc.baylor.edu/cms/welcome-banner-2014/2017FinalsRollerv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64" y="-3"/>
            <a:ext cx="468173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icpc.baylor.edu/cms/welcome-banner-2014/2018-Roller-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3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Today’s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5998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Full Set of Rules published on </a:t>
            </a:r>
            <a:r>
              <a:rPr lang="en-US" dirty="0" smtClean="0">
                <a:hlinkClick r:id="rId2"/>
              </a:rPr>
              <a:t>site</a:t>
            </a:r>
            <a:endParaRPr lang="en-US" dirty="0" smtClean="0"/>
          </a:p>
          <a:p>
            <a:r>
              <a:rPr lang="en-US" dirty="0" smtClean="0"/>
              <a:t>Teams may not: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Communicate with any human outside their team about the problems, including their coaches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Use more than 1 computer during the </a:t>
            </a:r>
            <a:r>
              <a:rPr lang="en-US" dirty="0" smtClean="0">
                <a:solidFill>
                  <a:srgbClr val="C00000"/>
                </a:solidFill>
              </a:rPr>
              <a:t>contest</a:t>
            </a:r>
          </a:p>
          <a:p>
            <a:r>
              <a:rPr lang="en-US" dirty="0" smtClean="0"/>
              <a:t>Teams may:</a:t>
            </a:r>
          </a:p>
          <a:p>
            <a:pPr lvl="1"/>
            <a:r>
              <a:rPr lang="en-US" dirty="0"/>
              <a:t>Use the Internet for reference (e.g. programming language documentation)</a:t>
            </a:r>
          </a:p>
          <a:p>
            <a:pPr lvl="1"/>
            <a:r>
              <a:rPr lang="en-US" dirty="0"/>
              <a:t>Refer to any documentation prepared by themselves before the contest</a:t>
            </a:r>
          </a:p>
          <a:p>
            <a:pPr lvl="1"/>
            <a:r>
              <a:rPr lang="en-US" dirty="0"/>
              <a:t>Use a non-programmable </a:t>
            </a:r>
            <a:r>
              <a:rPr lang="en-US" dirty="0" smtClean="0"/>
              <a:t>calculator as a 2</a:t>
            </a:r>
            <a:r>
              <a:rPr lang="en-US" baseline="30000" dirty="0" smtClean="0"/>
              <a:t>nd</a:t>
            </a:r>
            <a:r>
              <a:rPr lang="en-US" dirty="0" smtClean="0"/>
              <a:t> device</a:t>
            </a:r>
            <a:endParaRPr lang="en-US" dirty="0"/>
          </a:p>
          <a:p>
            <a:pPr lvl="1"/>
            <a:r>
              <a:rPr lang="en-US" dirty="0"/>
              <a:t>Ask their on-site coaches for assistance with technical matters, e.g. workstation internet access or computer setup.</a:t>
            </a:r>
          </a:p>
          <a:p>
            <a:pPr lvl="1"/>
            <a:r>
              <a:rPr lang="en-US" dirty="0"/>
              <a:t>Use a printer (if available)</a:t>
            </a:r>
          </a:p>
          <a:p>
            <a:pPr lvl="1"/>
            <a:r>
              <a:rPr lang="en-US" dirty="0"/>
              <a:t>Submit </a:t>
            </a:r>
            <a:r>
              <a:rPr lang="en-US" dirty="0" smtClean="0"/>
              <a:t>clarification requests </a:t>
            </a:r>
            <a:r>
              <a:rPr lang="en-US" dirty="0"/>
              <a:t>to the </a:t>
            </a:r>
            <a:r>
              <a:rPr lang="en-US" dirty="0" smtClean="0"/>
              <a:t>organizers (please do!)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0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Problem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expect a wide range of teams (freshman to seniors, </a:t>
            </a:r>
            <a:r>
              <a:rPr lang="en-US" dirty="0" smtClean="0"/>
              <a:t>possibly some USACO/IOI aspirants…)</a:t>
            </a:r>
            <a:endParaRPr lang="en-US" dirty="0" smtClean="0"/>
          </a:p>
          <a:p>
            <a:r>
              <a:rPr lang="en-US" dirty="0" smtClean="0"/>
              <a:t>Will contain </a:t>
            </a:r>
            <a:r>
              <a:rPr lang="en-US" dirty="0" smtClean="0"/>
              <a:t>12 problems</a:t>
            </a:r>
          </a:p>
          <a:p>
            <a:pPr lvl="1"/>
            <a:r>
              <a:rPr lang="en-US" dirty="0" smtClean="0"/>
              <a:t>Following trend at ICPC</a:t>
            </a:r>
            <a:endParaRPr lang="en-US" dirty="0" smtClean="0"/>
          </a:p>
          <a:p>
            <a:r>
              <a:rPr lang="en-US" dirty="0" smtClean="0"/>
              <a:t>Problems are not sorted by difficulty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You will not have failed if you don’t solve all problems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Our goal is to maximize choice for all teams.</a:t>
            </a:r>
          </a:p>
          <a:p>
            <a:pPr lvl="1"/>
            <a:r>
              <a:rPr lang="en-US" dirty="0" smtClean="0"/>
              <a:t>We believe parts of the problem set would provide a challenge even to college students – aim high!</a:t>
            </a:r>
          </a:p>
          <a:p>
            <a:pPr lvl="1"/>
            <a:r>
              <a:rPr lang="en-US" dirty="0" smtClean="0"/>
              <a:t>Feel good about the problems you do solve.</a:t>
            </a:r>
            <a:endParaRPr lang="en-US" dirty="0" smtClean="0"/>
          </a:p>
          <a:p>
            <a:r>
              <a:rPr lang="en-US" dirty="0" smtClean="0"/>
              <a:t>Keep </a:t>
            </a:r>
            <a:r>
              <a:rPr lang="en-US" dirty="0" smtClean="0"/>
              <a:t>an eye on the scoreboard to spot problems that many teams were able to solve!</a:t>
            </a:r>
          </a:p>
        </p:txBody>
      </p:sp>
    </p:spTree>
    <p:extLst>
      <p:ext uri="{BB962C8B-B14F-4D97-AF65-F5344CB8AC3E}">
        <p14:creationId xmlns:p14="http://schemas.microsoft.com/office/powerpoint/2010/main" val="34033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Today’s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Have Java solutions for all problems</a:t>
            </a:r>
          </a:p>
          <a:p>
            <a:pPr lvl="1"/>
            <a:r>
              <a:rPr lang="en-US" dirty="0" smtClean="0"/>
              <a:t>But we do not guarantee that all problems are solvable in all contest languages</a:t>
            </a:r>
          </a:p>
          <a:p>
            <a:pPr lvl="1"/>
            <a:r>
              <a:rPr lang="en-US" dirty="0" smtClean="0"/>
              <a:t>If we program in Python 2, consider selecting </a:t>
            </a:r>
            <a:r>
              <a:rPr lang="en-US" dirty="0" err="1" smtClean="0"/>
              <a:t>PyPy</a:t>
            </a:r>
            <a:endParaRPr lang="en-US" dirty="0" smtClean="0"/>
          </a:p>
          <a:p>
            <a:r>
              <a:rPr lang="en-US" dirty="0" smtClean="0"/>
              <a:t>#1 </a:t>
            </a:r>
            <a:r>
              <a:rPr lang="en-US" dirty="0" smtClean="0"/>
              <a:t>mistake for Java Programmers is adding a </a:t>
            </a:r>
            <a:r>
              <a:rPr lang="en-US" dirty="0" smtClean="0">
                <a:latin typeface="Consolas" panose="020B0609020204030204" pitchFamily="49" charset="0"/>
              </a:rPr>
              <a:t>package</a:t>
            </a:r>
            <a:r>
              <a:rPr lang="en-US" dirty="0" smtClean="0"/>
              <a:t> statement. </a:t>
            </a:r>
            <a:r>
              <a:rPr lang="en-US" u="sng" dirty="0" smtClean="0"/>
              <a:t>Don’t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common causes of Runtime Error judgment:</a:t>
            </a:r>
          </a:p>
          <a:p>
            <a:pPr lvl="1"/>
            <a:r>
              <a:rPr lang="en-US" dirty="0" err="1" smtClean="0"/>
              <a:t>ArrayIndexOutOfBoundsException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StringIndexOutOfBoundsException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StackOverflowError</a:t>
            </a:r>
            <a:r>
              <a:rPr lang="en-US" dirty="0" smtClean="0"/>
              <a:t> (infinite recursion)</a:t>
            </a:r>
          </a:p>
          <a:p>
            <a:r>
              <a:rPr lang="en-US" dirty="0" smtClean="0"/>
              <a:t>Always check your program on the provided test data </a:t>
            </a:r>
            <a:r>
              <a:rPr lang="en-US" b="1" dirty="0" smtClean="0"/>
              <a:t>before</a:t>
            </a:r>
            <a:r>
              <a:rPr lang="en-US" dirty="0" smtClean="0"/>
              <a:t> you submit it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PCS gives penalty points even if you just fail the sample data</a:t>
            </a:r>
          </a:p>
          <a:p>
            <a:r>
              <a:rPr lang="en-US" dirty="0" smtClean="0"/>
              <a:t>Be sure to read each problem carefully regarding the required accuracy. Unless the problem states an error bound (such as 10</a:t>
            </a:r>
            <a:r>
              <a:rPr lang="en-US" baseline="30000" dirty="0" smtClean="0"/>
              <a:t>-5</a:t>
            </a:r>
            <a:r>
              <a:rPr lang="en-US" dirty="0" smtClean="0"/>
              <a:t>, etc.) you are expected to compute exact results (hint: Java/C </a:t>
            </a:r>
            <a:r>
              <a:rPr lang="en-US" b="1" dirty="0" smtClean="0"/>
              <a:t>double</a:t>
            </a:r>
            <a:r>
              <a:rPr lang="en-US" dirty="0" smtClean="0"/>
              <a:t> floating point numbers will introduce rounding errors in most cases.)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6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in past years, we will</a:t>
            </a:r>
          </a:p>
          <a:p>
            <a:pPr lvl="1"/>
            <a:r>
              <a:rPr lang="en-US" dirty="0" smtClean="0"/>
              <a:t>Leave the contest site up and running for a few weeks for </a:t>
            </a:r>
            <a:r>
              <a:rPr lang="en-US" dirty="0" err="1" smtClean="0"/>
              <a:t>upsolving</a:t>
            </a:r>
            <a:r>
              <a:rPr lang="en-US" dirty="0" smtClean="0"/>
              <a:t> (team credentials will still work)</a:t>
            </a:r>
          </a:p>
          <a:p>
            <a:pPr lvl="1"/>
            <a:r>
              <a:rPr lang="en-US" dirty="0" smtClean="0"/>
              <a:t>Publish judge data and judge solutions after contest</a:t>
            </a:r>
          </a:p>
          <a:p>
            <a:pPr lvl="1"/>
            <a:r>
              <a:rPr lang="en-US" dirty="0" smtClean="0"/>
              <a:t>Publish solution sketches</a:t>
            </a:r>
          </a:p>
          <a:p>
            <a:pPr lvl="1"/>
            <a:r>
              <a:rPr lang="en-US" dirty="0" smtClean="0"/>
              <a:t>Eventually publish problems on open.kattis.com for archiving and to allow for independently organized practice contests</a:t>
            </a:r>
          </a:p>
          <a:p>
            <a:r>
              <a:rPr lang="en-US" dirty="0" smtClean="0"/>
              <a:t>Plenty of opportunity for post-contest study:</a:t>
            </a:r>
          </a:p>
          <a:p>
            <a:pPr lvl="1"/>
            <a:r>
              <a:rPr lang="en-US" dirty="0" smtClean="0"/>
              <a:t>First, try to solve it yourself</a:t>
            </a:r>
          </a:p>
          <a:p>
            <a:pPr lvl="1"/>
            <a:r>
              <a:rPr lang="en-US" dirty="0" smtClean="0"/>
              <a:t>Second, read solution sketch</a:t>
            </a:r>
          </a:p>
          <a:p>
            <a:pPr lvl="1"/>
            <a:r>
              <a:rPr lang="en-US" dirty="0" smtClean="0"/>
              <a:t>Third, study judge solution</a:t>
            </a:r>
          </a:p>
          <a:p>
            <a:pPr lvl="1"/>
            <a:r>
              <a:rPr lang="en-US" dirty="0" smtClean="0"/>
              <a:t>Fourth, reproduce it yourselves – and apply it to the next problem!</a:t>
            </a:r>
          </a:p>
          <a:p>
            <a:r>
              <a:rPr lang="en-US" dirty="0" smtClean="0"/>
              <a:t>A common misconception is that you learn only if you never look at someone else’s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Sunday Rerun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Due to inclement weather, some teams in </a:t>
            </a:r>
            <a:r>
              <a:rPr lang="en-US" dirty="0" err="1" smtClean="0"/>
              <a:t>NoVa</a:t>
            </a:r>
            <a:r>
              <a:rPr lang="en-US" dirty="0" smtClean="0"/>
              <a:t> area might not be able to participate today.</a:t>
            </a:r>
          </a:p>
          <a:p>
            <a:r>
              <a:rPr lang="en-US" dirty="0" smtClean="0"/>
              <a:t>To allow them to experience the contest in a similar setting, we will do a rerun of the contest (same problems, possibly in different order), tomorrow at the same time.</a:t>
            </a:r>
          </a:p>
          <a:p>
            <a:r>
              <a:rPr lang="en-US" dirty="0" smtClean="0"/>
              <a:t>You must register for only one contest on the site: https://vthscontest.cs.cloud.vt.edu/</a:t>
            </a:r>
          </a:p>
          <a:p>
            <a:r>
              <a:rPr lang="en-US" dirty="0" smtClean="0"/>
              <a:t>This means that the problems will not be public/available for </a:t>
            </a:r>
            <a:r>
              <a:rPr lang="en-US" dirty="0" err="1" smtClean="0"/>
              <a:t>upsolving</a:t>
            </a:r>
            <a:r>
              <a:rPr lang="en-US" dirty="0" smtClean="0"/>
              <a:t> after the contest until Sunday :-(</a:t>
            </a:r>
          </a:p>
          <a:p>
            <a:r>
              <a:rPr lang="en-US" dirty="0" smtClean="0"/>
              <a:t>Will publish the URL for the problem set PDF via a clarification that only contestants can see at the beginning of the contest.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873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TimesNewRomanPS-BoldMT</vt:lpstr>
      <vt:lpstr>Office Theme</vt:lpstr>
      <vt:lpstr>4th Virginia Tech  High School Programming Competition</vt:lpstr>
      <vt:lpstr>Outline</vt:lpstr>
      <vt:lpstr>Computer Science at Virginia Tech</vt:lpstr>
      <vt:lpstr>PowerPoint Presentation</vt:lpstr>
      <vt:lpstr>Rules for Today’s Contest</vt:lpstr>
      <vt:lpstr>Today’s Problem Set</vt:lpstr>
      <vt:lpstr>Hints for Today’s Contest</vt:lpstr>
      <vt:lpstr>Post Contest</vt:lpstr>
      <vt:lpstr>Sunday Rerun</vt:lpstr>
      <vt:lpstr>Getting Help</vt:lpstr>
      <vt:lpstr>Last but not least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 Intercollegiate Programming Competition (ICPC) Programming Team</dc:title>
  <dc:creator>gback</dc:creator>
  <cp:lastModifiedBy>Microsoft account</cp:lastModifiedBy>
  <cp:revision>50</cp:revision>
  <dcterms:created xsi:type="dcterms:W3CDTF">2014-04-13T17:36:28Z</dcterms:created>
  <dcterms:modified xsi:type="dcterms:W3CDTF">2017-12-09T14:28:18Z</dcterms:modified>
</cp:coreProperties>
</file>